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69" r:id="rId6"/>
    <p:sldId id="259" r:id="rId7"/>
    <p:sldId id="260" r:id="rId8"/>
    <p:sldId id="262" r:id="rId9"/>
    <p:sldId id="264" r:id="rId10"/>
    <p:sldId id="265" r:id="rId11"/>
    <p:sldId id="263" r:id="rId12"/>
    <p:sldId id="261" r:id="rId13"/>
    <p:sldId id="270" r:id="rId14"/>
    <p:sldId id="267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4660"/>
  </p:normalViewPr>
  <p:slideViewPr>
    <p:cSldViewPr>
      <p:cViewPr>
        <p:scale>
          <a:sx n="70" d="100"/>
          <a:sy n="70" d="100"/>
        </p:scale>
        <p:origin x="-85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esktop\Sara\NdS\GiS\DICEMBRE\riepilogo%20GIS,%20SI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esktop\Sara\NdS\GiS\DICEMBRE\riepilogo%20GIS,%20SI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val>
            <c:numRef>
              <c:f>Foglio1!$F$50:$L$50</c:f>
              <c:numCache>
                <c:formatCode>General</c:formatCode>
                <c:ptCount val="7"/>
                <c:pt idx="0">
                  <c:v>1</c:v>
                </c:pt>
                <c:pt idx="1">
                  <c:v>3.3</c:v>
                </c:pt>
                <c:pt idx="2">
                  <c:v>1.3</c:v>
                </c:pt>
                <c:pt idx="3">
                  <c:v>1.3</c:v>
                </c:pt>
                <c:pt idx="4">
                  <c:v>0.70000000000000007</c:v>
                </c:pt>
                <c:pt idx="5">
                  <c:v>8</c:v>
                </c:pt>
                <c:pt idx="6">
                  <c:v>8.3000000000000007</c:v>
                </c:pt>
              </c:numCache>
            </c:numRef>
          </c:val>
        </c:ser>
        <c:dLbls/>
        <c:axId val="60360192"/>
        <c:axId val="60362112"/>
      </c:barChart>
      <c:catAx>
        <c:axId val="60360192"/>
        <c:scaling>
          <c:orientation val="minMax"/>
        </c:scaling>
        <c:axPos val="b"/>
        <c:numFmt formatCode="General" sourceLinked="1"/>
        <c:tickLblPos val="nextTo"/>
        <c:crossAx val="60362112"/>
        <c:crosses val="autoZero"/>
        <c:auto val="1"/>
        <c:lblAlgn val="ctr"/>
        <c:lblOffset val="100"/>
      </c:catAx>
      <c:valAx>
        <c:axId val="60362112"/>
        <c:scaling>
          <c:orientation val="minMax"/>
        </c:scaling>
        <c:axPos val="l"/>
        <c:majorGridlines/>
        <c:numFmt formatCode="General" sourceLinked="1"/>
        <c:tickLblPos val="nextTo"/>
        <c:crossAx val="6036019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23693207272525219"/>
          <c:y val="7.4387182288387713E-2"/>
          <c:w val="0.76306802274715668"/>
          <c:h val="0.8326195683872849"/>
        </c:manualLayout>
      </c:layout>
      <c:barChart>
        <c:barDir val="col"/>
        <c:grouping val="clustered"/>
        <c:ser>
          <c:idx val="0"/>
          <c:order val="0"/>
          <c:val>
            <c:numRef>
              <c:f>Foglio1!$F$48:$L$48</c:f>
              <c:numCache>
                <c:formatCode>General</c:formatCode>
                <c:ptCount val="7"/>
                <c:pt idx="0">
                  <c:v>0.5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22.5</c:v>
                </c:pt>
                <c:pt idx="6">
                  <c:v>1</c:v>
                </c:pt>
              </c:numCache>
            </c:numRef>
          </c:val>
        </c:ser>
        <c:dLbls/>
        <c:axId val="60554240"/>
        <c:axId val="61022976"/>
      </c:barChart>
      <c:catAx>
        <c:axId val="60554240"/>
        <c:scaling>
          <c:orientation val="minMax"/>
        </c:scaling>
        <c:axPos val="b"/>
        <c:numFmt formatCode="General" sourceLinked="1"/>
        <c:tickLblPos val="nextTo"/>
        <c:crossAx val="61022976"/>
        <c:crosses val="autoZero"/>
        <c:auto val="1"/>
        <c:lblAlgn val="ctr"/>
        <c:lblOffset val="100"/>
      </c:catAx>
      <c:valAx>
        <c:axId val="61022976"/>
        <c:scaling>
          <c:orientation val="minMax"/>
        </c:scaling>
        <c:axPos val="l"/>
        <c:majorGridlines/>
        <c:numFmt formatCode="General" sourceLinked="1"/>
        <c:tickLblPos val="nextTo"/>
        <c:crossAx val="6055424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C0013-916B-4AE3-8FF1-F863F062FA49}" type="datetimeFigureOut">
              <a:rPr lang="it-IT" smtClean="0"/>
              <a:pPr/>
              <a:t>12/03/2011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31917-440B-4BE6-A551-5F766CA903C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3493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F9C-07D5-4185-9DC8-6DAA2927DF16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596A-1326-4641-9649-511E211390CF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4C3-F0AB-4C88-9B04-EE228C73C9D5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3E09-E7C3-44C4-998D-AAE9472F2281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639A-CF67-46FA-A02A-67CE8126E6F5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CB59-575A-4C3D-8F5A-C2C3A55AE8D1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994-7D1F-4EAD-A706-23B1264E290E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DACB-8EEA-4A32-A588-CA4FAA72363C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8F39-552A-45D9-958E-209845FE9E25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48AB-C770-402A-AD5C-FD1244A9C050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254-8D24-475D-8589-432610E12DAB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3059E-4ED0-488B-B6D6-FB8C4EBF3F61}" type="datetime1">
              <a:rPr lang="it-IT" smtClean="0"/>
              <a:pPr/>
              <a:t>12/03/2011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D945-6975-4A8F-9563-B2B1B7AA5DE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ialombardia.webs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anavedelsole.jimdo.com/" TargetMode="External"/><Relationship Id="rId4" Type="http://schemas.openxmlformats.org/officeDocument/2006/relationships/hyperlink" Target="mailto:Info.sialombardia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355976" y="2132857"/>
            <a:ext cx="4320480" cy="648071"/>
          </a:xfrm>
          <a:noFill/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GIOVANI IN SALUTE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pic>
        <p:nvPicPr>
          <p:cNvPr id="4" name="Immagine 3" descr="com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1617535" cy="1008112"/>
          </a:xfrm>
          <a:prstGeom prst="rect">
            <a:avLst/>
          </a:prstGeom>
        </p:spPr>
      </p:pic>
      <p:pic>
        <p:nvPicPr>
          <p:cNvPr id="5" name="Immagine 4" descr="li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04664"/>
            <a:ext cx="864096" cy="864096"/>
          </a:xfrm>
          <a:prstGeom prst="rect">
            <a:avLst/>
          </a:prstGeom>
        </p:spPr>
      </p:pic>
      <p:pic>
        <p:nvPicPr>
          <p:cNvPr id="6" name="Immagine 5" descr="veronesi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404664"/>
            <a:ext cx="1723810" cy="933333"/>
          </a:xfrm>
          <a:prstGeom prst="rect">
            <a:avLst/>
          </a:prstGeom>
        </p:spPr>
      </p:pic>
      <p:pic>
        <p:nvPicPr>
          <p:cNvPr id="7" name="Immagine 6" descr="SI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332656"/>
            <a:ext cx="1578636" cy="108012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5148064" y="625706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M.R. </a:t>
            </a:r>
            <a:r>
              <a:rPr lang="it-IT" dirty="0" err="1" smtClean="0"/>
              <a:t>Rossin</a:t>
            </a:r>
            <a:r>
              <a:rPr lang="it-IT" dirty="0" smtClean="0"/>
              <a:t>, R. </a:t>
            </a:r>
            <a:r>
              <a:rPr lang="it-IT" dirty="0" err="1" smtClean="0"/>
              <a:t>Verrilli</a:t>
            </a:r>
            <a:r>
              <a:rPr lang="it-IT" dirty="0" smtClean="0"/>
              <a:t>, S. Perego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9625" y="2780928"/>
            <a:ext cx="2472187" cy="2941886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4370" y="4437112"/>
            <a:ext cx="5899116" cy="720080"/>
          </a:xfr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4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“BERE   RESPONSABILE”</a:t>
            </a:r>
            <a:endParaRPr lang="it-IT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it-IT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03846"/>
            <a:ext cx="5043280" cy="471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60882" y="680747"/>
            <a:ext cx="3253916" cy="923330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I sintomi variano con il numero di bicchieri d’alcol assunti.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endParaRPr kumimoji="0" lang="it-IT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60882" y="4011828"/>
            <a:ext cx="3253916" cy="203132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lvl="0" algn="just"/>
            <a:endParaRPr lang="it-IT" dirty="0" smtClean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/>
            <a:r>
              <a:rPr lang="it-IT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Uno </a:t>
            </a:r>
            <a:r>
              <a:rPr lang="it-IT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stato di modificata attenzione visiva si rileva soprattutto quando il numero di bicchieri si colloca tra i tre e i cinque.</a:t>
            </a:r>
            <a:endParaRPr lang="it-IT" dirty="0">
              <a:latin typeface="Cambria" pitchFamily="18" charset="0"/>
              <a:cs typeface="Arial" pitchFamily="34" charset="0"/>
            </a:endParaRPr>
          </a:p>
          <a:p>
            <a:pPr algn="just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51671" y="1412776"/>
            <a:ext cx="3253916" cy="286232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</a:pPr>
            <a:endParaRPr lang="it-IT" dirty="0" smtClean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</a:pPr>
            <a:r>
              <a:rPr lang="it-IT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Maggiore </a:t>
            </a:r>
            <a:r>
              <a:rPr lang="it-IT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è la quantità, maggiore la probabilità che i soggetti si siano riconosciuti “francamente ubriachi”,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</a:pPr>
            <a:r>
              <a:rPr lang="it-IT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mentre diminuisce </a:t>
            </a:r>
            <a:r>
              <a:rPr lang="it-IT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la probabilità </a:t>
            </a:r>
            <a:r>
              <a:rPr lang="it-IT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che si sentano “normali”, “insonnoliti” o “euforici”.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</a:pPr>
            <a:endParaRPr lang="it-IT" dirty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1718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magin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966" y="3933056"/>
            <a:ext cx="380334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83416" y="564703"/>
            <a:ext cx="3960440" cy="286232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endParaRPr lang="it-IT" b="1" dirty="0" smtClean="0">
              <a:latin typeface="Cambria" pitchFamily="18" charset="0"/>
            </a:endParaRPr>
          </a:p>
          <a:p>
            <a:pPr algn="just"/>
            <a:r>
              <a:rPr lang="it-IT" b="1" dirty="0" smtClean="0">
                <a:latin typeface="Cambria" pitchFamily="18" charset="0"/>
              </a:rPr>
              <a:t>Meno di due bicchieri</a:t>
            </a:r>
            <a:r>
              <a:rPr lang="it-IT" dirty="0" smtClean="0">
                <a:latin typeface="Cambria" pitchFamily="18" charset="0"/>
              </a:rPr>
              <a:t>: probabilità test negativo, indipendente da quanto tempo passa tra la bevuta e il test.</a:t>
            </a:r>
          </a:p>
          <a:p>
            <a:pPr algn="just"/>
            <a:endParaRPr lang="it-IT" dirty="0" smtClean="0">
              <a:latin typeface="Cambria" pitchFamily="18" charset="0"/>
            </a:endParaRPr>
          </a:p>
          <a:p>
            <a:pPr algn="just"/>
            <a:r>
              <a:rPr lang="it-IT" b="1" dirty="0">
                <a:latin typeface="Cambria" pitchFamily="18" charset="0"/>
              </a:rPr>
              <a:t>D</a:t>
            </a:r>
            <a:r>
              <a:rPr lang="it-IT" b="1" dirty="0" smtClean="0">
                <a:latin typeface="Cambria" pitchFamily="18" charset="0"/>
              </a:rPr>
              <a:t>ue bicchieri o più</a:t>
            </a:r>
            <a:r>
              <a:rPr lang="it-IT" dirty="0" smtClean="0">
                <a:latin typeface="Cambria" pitchFamily="18" charset="0"/>
              </a:rPr>
              <a:t>:</a:t>
            </a:r>
          </a:p>
          <a:p>
            <a:pPr algn="just"/>
            <a:r>
              <a:rPr lang="it-IT" dirty="0" smtClean="0">
                <a:latin typeface="Cambria" pitchFamily="18" charset="0"/>
              </a:rPr>
              <a:t>probabilità test positivo</a:t>
            </a:r>
          </a:p>
          <a:p>
            <a:pPr algn="just"/>
            <a:r>
              <a:rPr lang="it-IT" dirty="0" smtClean="0">
                <a:latin typeface="Cambria" pitchFamily="18" charset="0"/>
              </a:rPr>
              <a:t>anche dopo 3h</a:t>
            </a:r>
          </a:p>
          <a:p>
            <a:pPr algn="just"/>
            <a:r>
              <a:rPr lang="it-IT" dirty="0" smtClean="0">
                <a:latin typeface="Cambria" pitchFamily="18" charset="0"/>
              </a:rPr>
              <a:t>aumenta con aumentare bicchieri.</a:t>
            </a:r>
          </a:p>
          <a:p>
            <a:pPr algn="just"/>
            <a:endParaRPr lang="it-IT" dirty="0">
              <a:latin typeface="Cambria" pitchFamily="18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4788024" y="2015609"/>
            <a:ext cx="1056693" cy="57606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6012160" y="318556"/>
            <a:ext cx="2520280" cy="255454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Se bevi più di un bicchiere, prima che passino gli effetti dell’alcol devono passare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due ore per ogni bicchiere bevuto</a:t>
            </a:r>
          </a:p>
          <a:p>
            <a:pPr algn="just"/>
            <a:endParaRPr lang="it-IT" sz="2000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033989" y="2708920"/>
            <a:ext cx="2520280" cy="224676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Conviene </a:t>
            </a:r>
            <a:r>
              <a:rPr lang="it-IT" sz="2000" dirty="0"/>
              <a:t>non guidare, oppure lasciar passare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tanto più tempo quanto più hai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bevuto (due ore a bicchiere)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4934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32656"/>
            <a:ext cx="8064896" cy="193899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Cambria" pitchFamily="18" charset="0"/>
              </a:rPr>
              <a:t>Il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numero</a:t>
            </a:r>
            <a:r>
              <a:rPr lang="it-IT" sz="2000" dirty="0">
                <a:latin typeface="Cambria" pitchFamily="18" charset="0"/>
              </a:rPr>
              <a:t> di bicchieri di bevande alcoliche assunti durante la serata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diminuisce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durante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it-IT" sz="2000" dirty="0">
                <a:latin typeface="Cambria" pitchFamily="18" charset="0"/>
              </a:rPr>
              <a:t>il corso dei sei mesi di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progetto</a:t>
            </a:r>
            <a:r>
              <a:rPr lang="it-IT" sz="2000" dirty="0" smtClean="0">
                <a:latin typeface="Cambria" pitchFamily="18" charset="0"/>
              </a:rPr>
              <a:t>.</a:t>
            </a:r>
          </a:p>
          <a:p>
            <a:pPr algn="just"/>
            <a:r>
              <a:rPr lang="it-IT" sz="2000" dirty="0" smtClean="0">
                <a:latin typeface="Cambria" pitchFamily="18" charset="0"/>
              </a:rPr>
              <a:t>Tale </a:t>
            </a:r>
            <a:r>
              <a:rPr lang="it-IT" sz="2000" dirty="0">
                <a:latin typeface="Cambria" pitchFamily="18" charset="0"/>
              </a:rPr>
              <a:t>dato, seppur caratterizzato da un </a:t>
            </a:r>
            <a:r>
              <a:rPr lang="it-IT" sz="2000" dirty="0" smtClean="0">
                <a:latin typeface="Cambria" pitchFamily="18" charset="0"/>
              </a:rPr>
              <a:t>graduale andamento, fa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positivamente</a:t>
            </a:r>
            <a:r>
              <a:rPr lang="it-IT" sz="2000" dirty="0">
                <a:latin typeface="Cambria" pitchFamily="18" charset="0"/>
              </a:rPr>
              <a:t> pensare </a:t>
            </a:r>
            <a:r>
              <a:rPr lang="it-IT" sz="2000" dirty="0" smtClean="0">
                <a:latin typeface="Cambria" pitchFamily="18" charset="0"/>
              </a:rPr>
              <a:t>ad </a:t>
            </a:r>
            <a:r>
              <a:rPr lang="it-IT" sz="2000" dirty="0">
                <a:latin typeface="Cambria" pitchFamily="18" charset="0"/>
              </a:rPr>
              <a:t>un progressivo aumento nei ragazzi della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consapevolezza</a:t>
            </a:r>
            <a:r>
              <a:rPr lang="it-IT" sz="2000" dirty="0">
                <a:latin typeface="Cambria" pitchFamily="18" charset="0"/>
              </a:rPr>
              <a:t> relativa al proprio bere.</a:t>
            </a:r>
          </a:p>
          <a:p>
            <a:pPr algn="just"/>
            <a:endParaRPr lang="it-IT" sz="2000" dirty="0">
              <a:latin typeface="Cambria" pitchFamily="18" charset="0"/>
            </a:endParaRPr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3078886"/>
            <a:ext cx="3848405" cy="3438278"/>
          </a:xfrm>
          <a:prstGeom prst="rect">
            <a:avLst/>
          </a:prstGeom>
        </p:spPr>
      </p:pic>
      <p:cxnSp>
        <p:nvCxnSpPr>
          <p:cNvPr id="5" name="Connettore 1 4"/>
          <p:cNvCxnSpPr/>
          <p:nvPr/>
        </p:nvCxnSpPr>
        <p:spPr>
          <a:xfrm>
            <a:off x="3419872" y="3861048"/>
            <a:ext cx="2280606" cy="68764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3563888" y="4798025"/>
            <a:ext cx="2160240" cy="6048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3419872" y="3429000"/>
            <a:ext cx="2264100" cy="43204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3563888" y="4326661"/>
            <a:ext cx="2148415" cy="5040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3109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37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u="sng" dirty="0" smtClean="0">
                <a:solidFill>
                  <a:schemeClr val="accent2">
                    <a:lumMod val="75000"/>
                  </a:schemeClr>
                </a:solidFill>
              </a:rPr>
              <a:t>   Conclusioni</a:t>
            </a:r>
            <a:endParaRPr lang="it-IT" sz="36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007235" y="325541"/>
            <a:ext cx="4873946" cy="10156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endParaRPr lang="it-IT" sz="2000" dirty="0" smtClean="0"/>
          </a:p>
          <a:p>
            <a:pPr algn="r"/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2) </a:t>
            </a:r>
            <a:r>
              <a:rPr lang="it-IT" sz="2000" dirty="0" smtClean="0"/>
              <a:t>Non c’è una corretta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percezione sintomi</a:t>
            </a:r>
            <a:r>
              <a:rPr lang="it-IT" sz="2000" dirty="0" smtClean="0"/>
              <a:t>.</a:t>
            </a:r>
          </a:p>
          <a:p>
            <a:pPr algn="r"/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7504" y="3429000"/>
            <a:ext cx="4042989" cy="255454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endParaRPr lang="it-IT" sz="2000" dirty="0" smtClean="0"/>
          </a:p>
          <a:p>
            <a:r>
              <a:rPr lang="it-IT" sz="2000" dirty="0" smtClean="0"/>
              <a:t>Si </a:t>
            </a:r>
            <a:r>
              <a:rPr lang="it-IT" sz="2000" dirty="0"/>
              <a:t>evidenzia nel </a:t>
            </a:r>
            <a:r>
              <a:rPr lang="it-IT" sz="2000" dirty="0" smtClean="0"/>
              <a:t>target </a:t>
            </a:r>
            <a:r>
              <a:rPr lang="it-IT" sz="2000" dirty="0"/>
              <a:t>oggetto della ricerca:</a:t>
            </a:r>
          </a:p>
          <a:p>
            <a:endParaRPr lang="it-IT" sz="2000" dirty="0" smtClean="0"/>
          </a:p>
          <a:p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1) </a:t>
            </a:r>
            <a:r>
              <a:rPr lang="it-IT" sz="2000" dirty="0" smtClean="0"/>
              <a:t>Non chiarezza rispetto a quali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sintomi siano indicativi di rischio</a:t>
            </a:r>
            <a:r>
              <a:rPr lang="it-IT" sz="2000" dirty="0" smtClean="0"/>
              <a:t>, dopo aver bevuto anche quantità minime di alcol.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995937" y="1107021"/>
            <a:ext cx="4882645" cy="255454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endParaRPr lang="it-IT" sz="2000" dirty="0" smtClean="0"/>
          </a:p>
          <a:p>
            <a:pPr algn="r"/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3) </a:t>
            </a:r>
            <a:r>
              <a:rPr lang="it-IT" sz="2000" dirty="0" smtClean="0"/>
              <a:t>Non sempre si sa</a:t>
            </a:r>
          </a:p>
          <a:p>
            <a:pPr algn="r"/>
            <a:r>
              <a:rPr lang="it-IT" sz="2000" dirty="0" smtClean="0"/>
              <a:t>che è necessario</a:t>
            </a:r>
          </a:p>
          <a:p>
            <a:pPr algn="r"/>
            <a:r>
              <a:rPr lang="it-IT" sz="2000" dirty="0" smtClean="0"/>
              <a:t>aspettare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almeno due ore</a:t>
            </a:r>
            <a:r>
              <a:rPr lang="it-IT" sz="2000" dirty="0" smtClean="0"/>
              <a:t>,</a:t>
            </a:r>
          </a:p>
          <a:p>
            <a:pPr algn="r"/>
            <a:r>
              <a:rPr lang="it-IT" sz="2000" dirty="0" smtClean="0"/>
              <a:t>dopo aver bevuto,</a:t>
            </a:r>
          </a:p>
          <a:p>
            <a:pPr algn="r"/>
            <a:r>
              <a:rPr lang="it-IT" sz="2000" dirty="0" smtClean="0"/>
              <a:t>prima di aver smaltito</a:t>
            </a:r>
          </a:p>
          <a:p>
            <a:pPr algn="r"/>
            <a:r>
              <a:rPr lang="it-IT" sz="2000" dirty="0" smtClean="0"/>
              <a:t>una quantità anche ridotta di alcol.</a:t>
            </a:r>
          </a:p>
          <a:p>
            <a:pPr algn="r"/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398255"/>
            <a:ext cx="4032095" cy="224676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L’utilizzo del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questionario</a:t>
            </a:r>
          </a:p>
          <a:p>
            <a:r>
              <a:rPr lang="it-IT" sz="2000" dirty="0" smtClean="0"/>
              <a:t>permette di</a:t>
            </a:r>
          </a:p>
          <a:p>
            <a:r>
              <a:rPr lang="it-IT" sz="2000" dirty="0" smtClean="0"/>
              <a:t>trasmettere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spunti di riflessione</a:t>
            </a:r>
          </a:p>
          <a:p>
            <a:r>
              <a:rPr lang="it-IT" sz="2000" dirty="0" smtClean="0"/>
              <a:t>e aiutare i ragazzi a raggiungere</a:t>
            </a:r>
          </a:p>
          <a:p>
            <a:r>
              <a:rPr lang="it-IT" sz="2000" dirty="0" smtClean="0"/>
              <a:t>una maggior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consapevolezza</a:t>
            </a:r>
          </a:p>
          <a:p>
            <a:r>
              <a:rPr lang="it-IT" sz="2000" dirty="0" smtClean="0"/>
              <a:t>del proprio bere.</a:t>
            </a:r>
          </a:p>
          <a:p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95937" y="3582887"/>
            <a:ext cx="4896542" cy="286232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endParaRPr lang="it-IT" sz="2000" dirty="0" smtClean="0"/>
          </a:p>
          <a:p>
            <a:pPr algn="r"/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4) </a:t>
            </a:r>
            <a:r>
              <a:rPr lang="it-IT" sz="2000" dirty="0" smtClean="0"/>
              <a:t>Non corrispondenza tra la percezione comune di «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quantità moderata</a:t>
            </a:r>
            <a:r>
              <a:rPr lang="it-IT" sz="2000" dirty="0" smtClean="0"/>
              <a:t>»</a:t>
            </a:r>
          </a:p>
          <a:p>
            <a:pPr algn="r"/>
            <a:r>
              <a:rPr lang="it-IT" sz="2000" dirty="0" smtClean="0"/>
              <a:t>e le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direttive dell’OMS:</a:t>
            </a:r>
          </a:p>
          <a:p>
            <a:pPr algn="r"/>
            <a:endParaRPr lang="it-IT" sz="2000" dirty="0" smtClean="0"/>
          </a:p>
          <a:p>
            <a:pPr marL="342900" indent="-342900" algn="r">
              <a:buFontTx/>
              <a:buChar char="-"/>
            </a:pPr>
            <a:r>
              <a:rPr lang="it-IT" sz="2000" dirty="0" smtClean="0"/>
              <a:t>Sotto i 16 anni non si beve</a:t>
            </a:r>
          </a:p>
          <a:p>
            <a:pPr marL="342900" indent="-342900" algn="r">
              <a:buFontTx/>
              <a:buChar char="-"/>
            </a:pPr>
            <a:r>
              <a:rPr lang="it-IT" sz="2000" dirty="0" smtClean="0"/>
              <a:t>dai 16 anni in poi, bere solo a pasto,</a:t>
            </a:r>
          </a:p>
          <a:p>
            <a:pPr algn="r"/>
            <a:r>
              <a:rPr lang="it-IT" sz="2000" dirty="0" smtClean="0"/>
              <a:t>non più di un drink a sera per l’uomo</a:t>
            </a:r>
          </a:p>
          <a:p>
            <a:pPr algn="r"/>
            <a:r>
              <a:rPr lang="it-IT" sz="2000" dirty="0" smtClean="0"/>
              <a:t>e ½ per le donne </a:t>
            </a:r>
            <a:endParaRPr lang="it-IT" sz="2000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13</a:t>
            </a:fld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3062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6" y="28636"/>
            <a:ext cx="3557261" cy="648072"/>
          </a:xfrm>
        </p:spPr>
        <p:txBody>
          <a:bodyPr>
            <a:normAutofit/>
          </a:bodyPr>
          <a:lstStyle/>
          <a:p>
            <a:r>
              <a:rPr lang="it-IT" sz="3600" u="sng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  Qualche dritta</a:t>
            </a:r>
            <a:endParaRPr lang="it-IT" sz="3600" u="sng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5961" y="4437112"/>
            <a:ext cx="8461331" cy="2246769"/>
          </a:xfr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endParaRPr lang="it-IT" sz="2000" b="1" dirty="0" smtClean="0">
              <a:solidFill>
                <a:srgbClr val="00B050"/>
              </a:solidFill>
              <a:latin typeface="Batang" pitchFamily="18" charset="-127"/>
              <a:ea typeface="Batang" pitchFamily="18" charset="-127"/>
            </a:endParaRPr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Per </a:t>
            </a:r>
            <a:r>
              <a:rPr lang="it-IT" sz="2000" b="1" dirty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qualsiasi dubbio o consiglio puoi far riferimento alla SIA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(Società Italiana di Alcologia</a:t>
            </a:r>
            <a:r>
              <a:rPr lang="it-IT" sz="2000" b="1" dirty="0" smtClean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):</a:t>
            </a:r>
          </a:p>
          <a:p>
            <a:pPr marL="0" indent="0" algn="ctr">
              <a:buNone/>
            </a:pPr>
            <a:r>
              <a:rPr lang="it-IT" sz="2000" u="sng" dirty="0">
                <a:hlinkClick r:id="rId3"/>
              </a:rPr>
              <a:t>http://</a:t>
            </a:r>
            <a:r>
              <a:rPr lang="it-IT" sz="2000" u="sng" dirty="0" smtClean="0">
                <a:hlinkClick r:id="rId3"/>
              </a:rPr>
              <a:t>sialombardia.webs.com</a:t>
            </a:r>
            <a:endParaRPr lang="it-IT" sz="2000" u="sng" dirty="0" smtClean="0"/>
          </a:p>
          <a:p>
            <a:pPr marL="0" indent="0" algn="ctr">
              <a:buNone/>
            </a:pPr>
            <a:r>
              <a:rPr lang="it-IT" sz="2000" dirty="0" smtClean="0">
                <a:hlinkClick r:id="rId4"/>
              </a:rPr>
              <a:t>Info.sialombardia@gmail.com</a:t>
            </a:r>
            <a:endParaRPr lang="it-IT" sz="2000" dirty="0" smtClean="0"/>
          </a:p>
          <a:p>
            <a:pPr marL="0" indent="0" algn="ctr">
              <a:buNone/>
            </a:pPr>
            <a:r>
              <a:rPr lang="it-IT" sz="2000" dirty="0" smtClean="0">
                <a:hlinkClick r:id="rId5"/>
              </a:rPr>
              <a:t>http</a:t>
            </a:r>
            <a:r>
              <a:rPr lang="it-IT" sz="2000" dirty="0">
                <a:hlinkClick r:id="rId5"/>
              </a:rPr>
              <a:t>://lanavedelsole.jimdo.com</a:t>
            </a:r>
            <a:r>
              <a:rPr lang="it-IT" sz="2000" dirty="0" smtClean="0">
                <a:hlinkClick r:id="rId5"/>
              </a:rPr>
              <a:t>/</a:t>
            </a:r>
            <a:endParaRPr lang="it-IT" sz="2000" b="1" dirty="0">
              <a:solidFill>
                <a:srgbClr val="00B05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95936" y="3426966"/>
            <a:ext cx="4808703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endParaRPr lang="it-IT" sz="2400" dirty="0" smtClean="0">
              <a:solidFill>
                <a:srgbClr val="00B050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it-IT" sz="2400" dirty="0" smtClean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  Tieni </a:t>
            </a:r>
            <a:r>
              <a:rPr lang="it-IT" sz="2400" dirty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in macchina un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etiltest</a:t>
            </a:r>
          </a:p>
          <a:p>
            <a:endParaRPr lang="it-IT" sz="2400" dirty="0">
              <a:solidFill>
                <a:srgbClr val="00B05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38324" y="3193193"/>
            <a:ext cx="3801628" cy="150810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b="1">
                <a:solidFill>
                  <a:srgbClr val="00B050"/>
                </a:solidFill>
                <a:latin typeface="Batang" pitchFamily="18" charset="-127"/>
                <a:ea typeface="Batang" pitchFamily="18" charset="-127"/>
              </a:defRPr>
            </a:lvl1pPr>
          </a:lstStyle>
          <a:p>
            <a:pPr algn="ctr"/>
            <a:endParaRPr lang="it-IT" sz="2400" b="0" dirty="0" smtClean="0"/>
          </a:p>
          <a:p>
            <a:pPr algn="ctr"/>
            <a:r>
              <a:rPr lang="it-IT" sz="2400" b="0" dirty="0" smtClean="0"/>
              <a:t>Bevi </a:t>
            </a:r>
            <a:r>
              <a:rPr lang="it-IT" sz="2400" b="0" dirty="0"/>
              <a:t>tanta </a:t>
            </a:r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acqua</a:t>
            </a:r>
            <a:r>
              <a:rPr lang="it-IT" sz="2400" b="0" dirty="0" smtClean="0"/>
              <a:t>:</a:t>
            </a:r>
          </a:p>
          <a:p>
            <a:pPr algn="ctr"/>
            <a:r>
              <a:rPr lang="it-IT" sz="2400" b="0" dirty="0" smtClean="0"/>
              <a:t>l’alcool disidrata</a:t>
            </a:r>
          </a:p>
          <a:p>
            <a:pPr algn="ctr"/>
            <a:endParaRPr lang="it-IT" b="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932040" y="41485"/>
            <a:ext cx="3851211" cy="36317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b="1">
                <a:solidFill>
                  <a:srgbClr val="00B050"/>
                </a:solidFill>
                <a:latin typeface="Batang" pitchFamily="18" charset="-127"/>
                <a:ea typeface="Batang" pitchFamily="18" charset="-127"/>
              </a:defRPr>
            </a:lvl1pPr>
          </a:lstStyle>
          <a:p>
            <a:pPr algn="r"/>
            <a:r>
              <a:rPr lang="it-IT" sz="2400" b="0" dirty="0" smtClean="0"/>
              <a:t>Prova </a:t>
            </a:r>
            <a:r>
              <a:rPr lang="it-IT" sz="2400" b="0" dirty="0"/>
              <a:t>a </a:t>
            </a:r>
            <a:r>
              <a:rPr lang="it-IT" sz="2400" b="0" dirty="0" smtClean="0"/>
              <a:t>considerare</a:t>
            </a:r>
          </a:p>
          <a:p>
            <a:pPr algn="r"/>
            <a:r>
              <a:rPr lang="it-IT" sz="2400" b="0" dirty="0" smtClean="0"/>
              <a:t>con </a:t>
            </a:r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continuità</a:t>
            </a:r>
          </a:p>
          <a:p>
            <a:pPr algn="r"/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quanto</a:t>
            </a:r>
            <a:r>
              <a:rPr lang="it-IT" sz="2400" b="0" dirty="0" smtClean="0"/>
              <a:t> </a:t>
            </a:r>
            <a:r>
              <a:rPr lang="it-IT" sz="2400" b="0" dirty="0"/>
              <a:t>bevi,</a:t>
            </a:r>
          </a:p>
          <a:p>
            <a:pPr algn="r"/>
            <a:r>
              <a:rPr lang="it-IT" sz="2400" b="0" dirty="0"/>
              <a:t>in quali </a:t>
            </a:r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occasioni</a:t>
            </a:r>
            <a:r>
              <a:rPr lang="it-IT" sz="2400" b="0" dirty="0" smtClean="0"/>
              <a:t>,</a:t>
            </a:r>
          </a:p>
          <a:p>
            <a:pPr algn="r"/>
            <a:r>
              <a:rPr lang="it-IT" sz="2400" b="0" dirty="0" smtClean="0"/>
              <a:t>con </a:t>
            </a:r>
            <a:r>
              <a:rPr lang="it-IT" sz="2400" b="0" dirty="0"/>
              <a:t>quale </a:t>
            </a:r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frequenza</a:t>
            </a:r>
            <a:r>
              <a:rPr lang="it-IT" sz="2400" b="0" dirty="0" smtClean="0"/>
              <a:t>.</a:t>
            </a:r>
          </a:p>
          <a:p>
            <a:pPr algn="r"/>
            <a:r>
              <a:rPr lang="it-IT" sz="2400" b="0" dirty="0" smtClean="0"/>
              <a:t>Ti </a:t>
            </a:r>
            <a:r>
              <a:rPr lang="it-IT" sz="2400" b="0" dirty="0"/>
              <a:t>aiuterà ad </a:t>
            </a:r>
            <a:r>
              <a:rPr lang="it-IT" sz="2400" b="0" dirty="0" smtClean="0"/>
              <a:t>essere</a:t>
            </a:r>
          </a:p>
          <a:p>
            <a:pPr algn="r"/>
            <a:r>
              <a:rPr lang="it-IT" sz="2400" b="0" dirty="0" smtClean="0"/>
              <a:t>più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consapevole</a:t>
            </a:r>
          </a:p>
          <a:p>
            <a:pPr algn="r"/>
            <a:r>
              <a:rPr lang="it-IT" sz="2400" b="0" dirty="0" smtClean="0"/>
              <a:t>e più </a:t>
            </a:r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responsabile</a:t>
            </a:r>
            <a:endParaRPr lang="it-IT" sz="2400" b="0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it-IT" sz="2400" b="0" dirty="0" smtClean="0"/>
              <a:t>del </a:t>
            </a:r>
            <a:r>
              <a:rPr lang="it-IT" sz="2400" b="0" dirty="0"/>
              <a:t>tuo </a:t>
            </a:r>
            <a:r>
              <a:rPr lang="it-IT" sz="2400" b="0" dirty="0" smtClean="0"/>
              <a:t>bere</a:t>
            </a:r>
            <a:endParaRPr lang="it-IT" sz="2400" b="0" dirty="0"/>
          </a:p>
          <a:p>
            <a:pPr algn="r"/>
            <a:endParaRPr lang="it-IT" sz="1400" b="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13761" y="892329"/>
            <a:ext cx="4819575" cy="252376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b="1">
                <a:solidFill>
                  <a:srgbClr val="00B050"/>
                </a:solidFill>
                <a:latin typeface="Batang" pitchFamily="18" charset="-127"/>
                <a:ea typeface="Batang" pitchFamily="18" charset="-127"/>
              </a:defRPr>
            </a:lvl1pPr>
          </a:lstStyle>
          <a:p>
            <a:r>
              <a:rPr lang="it-IT" sz="2400" b="0" dirty="0" smtClean="0"/>
              <a:t>Se </a:t>
            </a:r>
            <a:r>
              <a:rPr lang="it-IT" sz="2400" b="0" dirty="0"/>
              <a:t>hai </a:t>
            </a:r>
            <a:r>
              <a:rPr lang="it-IT" sz="2400" b="0" dirty="0" smtClean="0"/>
              <a:t>bevuto</a:t>
            </a:r>
          </a:p>
          <a:p>
            <a:r>
              <a:rPr lang="it-IT" sz="2400" b="0" dirty="0" smtClean="0"/>
              <a:t>chiedi </a:t>
            </a:r>
            <a:r>
              <a:rPr lang="it-IT" sz="2400" b="0" dirty="0"/>
              <a:t>a qualcun altro di </a:t>
            </a:r>
            <a:r>
              <a:rPr lang="it-IT" sz="2400" b="0" dirty="0" smtClean="0"/>
              <a:t>guidare,</a:t>
            </a:r>
          </a:p>
          <a:p>
            <a:r>
              <a:rPr lang="it-IT" sz="2400" b="0" dirty="0" smtClean="0"/>
              <a:t>oppure </a:t>
            </a:r>
            <a:r>
              <a:rPr lang="it-IT" sz="2400" b="0" dirty="0"/>
              <a:t>aspetta </a:t>
            </a:r>
            <a:r>
              <a:rPr lang="it-IT" sz="2400" b="0" dirty="0">
                <a:solidFill>
                  <a:schemeClr val="accent2">
                    <a:lumMod val="75000"/>
                  </a:schemeClr>
                </a:solidFill>
              </a:rPr>
              <a:t>almeno </a:t>
            </a:r>
            <a:r>
              <a:rPr lang="it-IT" sz="2400" b="0" dirty="0" smtClean="0">
                <a:solidFill>
                  <a:schemeClr val="accent2">
                    <a:lumMod val="75000"/>
                  </a:schemeClr>
                </a:solidFill>
              </a:rPr>
              <a:t>due ore</a:t>
            </a:r>
          </a:p>
          <a:p>
            <a:r>
              <a:rPr lang="it-IT" sz="2400" b="0" dirty="0" smtClean="0"/>
              <a:t>Per ogni bicchiere prima </a:t>
            </a:r>
            <a:r>
              <a:rPr lang="it-IT" sz="2400" b="0" dirty="0"/>
              <a:t>di metterti alla </a:t>
            </a:r>
            <a:r>
              <a:rPr lang="it-IT" sz="2400" b="0" dirty="0" smtClean="0"/>
              <a:t>guida.</a:t>
            </a:r>
            <a:endParaRPr lang="it-IT" sz="2400" b="0" dirty="0"/>
          </a:p>
          <a:p>
            <a:endParaRPr lang="it-IT" sz="1400" b="0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2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2505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u="sng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  La Ricerca</a:t>
            </a:r>
            <a:endParaRPr lang="it-IT" sz="3600" u="sng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71465" y="1124744"/>
            <a:ext cx="7799883" cy="3170099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SCOPI</a:t>
            </a:r>
            <a:r>
              <a:rPr lang="it-IT" sz="2000" b="1" dirty="0" smtClean="0">
                <a:latin typeface="Cambria" pitchFamily="18" charset="0"/>
              </a:rPr>
              <a:t>:</a:t>
            </a:r>
          </a:p>
          <a:p>
            <a:endParaRPr lang="it-IT" sz="2000" dirty="0" smtClean="0">
              <a:latin typeface="Cambria" pitchFamily="18" charset="0"/>
            </a:endParaRP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- Indagare le caratteristiche del target giovanile 14-24 anni, in merito al consumo d’alcolici;</a:t>
            </a:r>
          </a:p>
          <a:p>
            <a:endParaRPr lang="it-IT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ambria" pitchFamily="18" charset="0"/>
            </a:endParaRPr>
          </a:p>
          <a:p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  <a:latin typeface="Cambria" pitchFamily="18" charset="0"/>
            </a:endParaRP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- </a:t>
            </a:r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Favorire l’aumento del livello di consapevolezza rispetto ai comportamenti alcol-correlati intrapresi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it-IT" sz="2000" dirty="0">
              <a:latin typeface="Cambria" pitchFamily="18" charset="0"/>
            </a:endParaRPr>
          </a:p>
          <a:p>
            <a:endParaRPr lang="it-IT" sz="2000" dirty="0">
              <a:latin typeface="Cambria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5013176"/>
            <a:ext cx="1339730" cy="159427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652120" y="5849214"/>
            <a:ext cx="27192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       Bere      Responsabile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38534" y="476672"/>
            <a:ext cx="7128792" cy="3170099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endParaRPr lang="it-IT" sz="20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METODO</a:t>
            </a:r>
            <a:r>
              <a:rPr lang="it-IT" sz="2000" b="1" dirty="0" smtClean="0">
                <a:latin typeface="Cambria" pitchFamily="18" charset="0"/>
              </a:rPr>
              <a:t>:</a:t>
            </a:r>
            <a:endParaRPr lang="it-IT" sz="2000" b="1" dirty="0">
              <a:latin typeface="Cambria" pitchFamily="18" charset="0"/>
            </a:endParaRPr>
          </a:p>
          <a:p>
            <a:pPr algn="just"/>
            <a:endParaRPr lang="it-IT" sz="2000" dirty="0">
              <a:latin typeface="Cambria" pitchFamily="18" charset="0"/>
            </a:endParaRPr>
          </a:p>
          <a:p>
            <a:pPr algn="just"/>
            <a:r>
              <a:rPr lang="it-IT" sz="2000" dirty="0">
                <a:latin typeface="Cambria" pitchFamily="18" charset="0"/>
              </a:rPr>
              <a:t>La ricerca, di tipo longitudinale, ha ricoperto un arco di sei </a:t>
            </a:r>
            <a:r>
              <a:rPr lang="it-IT" sz="2000" dirty="0" smtClean="0">
                <a:latin typeface="Cambria" pitchFamily="18" charset="0"/>
              </a:rPr>
              <a:t>mesi.</a:t>
            </a:r>
          </a:p>
          <a:p>
            <a:pPr algn="just"/>
            <a:r>
              <a:rPr lang="it-IT" sz="2000" dirty="0" smtClean="0">
                <a:latin typeface="Cambria" pitchFamily="18" charset="0"/>
              </a:rPr>
              <a:t>Ai soggetti era chiesto, </a:t>
            </a:r>
            <a:r>
              <a:rPr lang="it-IT" sz="2000" dirty="0">
                <a:latin typeface="Cambria" pitchFamily="18" charset="0"/>
              </a:rPr>
              <a:t>una volta a </a:t>
            </a:r>
            <a:r>
              <a:rPr lang="it-IT" sz="2000" dirty="0" smtClean="0">
                <a:latin typeface="Cambria" pitchFamily="18" charset="0"/>
              </a:rPr>
              <a:t>settimana, dopo aver bevuto alcolici, di effettuare un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alcol test </a:t>
            </a:r>
            <a:r>
              <a:rPr lang="it-IT" sz="2000" dirty="0" smtClean="0">
                <a:latin typeface="Cambria" pitchFamily="18" charset="0"/>
              </a:rPr>
              <a:t>e compilare un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questionario</a:t>
            </a:r>
            <a:r>
              <a:rPr lang="it-IT" sz="2000" dirty="0" smtClean="0">
                <a:latin typeface="Cambria" pitchFamily="18" charset="0"/>
              </a:rPr>
              <a:t> riguardante </a:t>
            </a:r>
            <a:r>
              <a:rPr lang="it-IT" sz="2000" dirty="0">
                <a:latin typeface="Cambria" pitchFamily="18" charset="0"/>
              </a:rPr>
              <a:t>il proprio uso delle sostanze alcoliche</a:t>
            </a:r>
            <a:r>
              <a:rPr lang="it-IT" sz="2000" dirty="0" smtClean="0">
                <a:latin typeface="Cambria" pitchFamily="18" charset="0"/>
              </a:rPr>
              <a:t>.</a:t>
            </a:r>
          </a:p>
          <a:p>
            <a:pPr algn="just"/>
            <a:r>
              <a:rPr lang="it-IT" sz="2000" dirty="0">
                <a:latin typeface="Cambria" pitchFamily="18" charset="0"/>
              </a:rPr>
              <a:t>Sono stati raccolti un totale di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816</a:t>
            </a:r>
            <a:r>
              <a:rPr lang="it-IT" sz="2000" dirty="0">
                <a:latin typeface="Cambria" pitchFamily="18" charset="0"/>
              </a:rPr>
              <a:t> </a:t>
            </a:r>
            <a:r>
              <a:rPr lang="it-IT" sz="2000" dirty="0" smtClean="0">
                <a:latin typeface="Cambria" pitchFamily="18" charset="0"/>
              </a:rPr>
              <a:t>questionari.</a:t>
            </a:r>
          </a:p>
          <a:p>
            <a:pPr algn="just"/>
            <a:endParaRPr lang="it-IT" sz="2000" dirty="0">
              <a:latin typeface="Cambria" pitchFamily="18" charset="0"/>
            </a:endParaRPr>
          </a:p>
          <a:p>
            <a:pPr algn="just"/>
            <a:endParaRPr lang="it-IT" sz="2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28242" y="3212976"/>
            <a:ext cx="7128792" cy="2862322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endParaRPr lang="it-IT" sz="20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endParaRPr lang="it-IT" sz="20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CAMPIONE</a:t>
            </a:r>
            <a:r>
              <a:rPr lang="it-IT" sz="2000" b="1" dirty="0" smtClean="0">
                <a:latin typeface="Cambria" pitchFamily="18" charset="0"/>
              </a:rPr>
              <a:t>:</a:t>
            </a:r>
            <a:endParaRPr lang="it-IT" sz="2000" b="1" dirty="0">
              <a:latin typeface="Cambria" pitchFamily="18" charset="0"/>
            </a:endParaRPr>
          </a:p>
          <a:p>
            <a:endParaRPr lang="it-IT" sz="2000" dirty="0">
              <a:latin typeface="Cambria" pitchFamily="18" charset="0"/>
            </a:endParaRPr>
          </a:p>
          <a:p>
            <a:pPr marL="355600" indent="-355600">
              <a:buFontTx/>
              <a:buChar char="-"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54</a:t>
            </a:r>
            <a:r>
              <a:rPr lang="it-IT" sz="2000" b="1" dirty="0">
                <a:latin typeface="Cambria" pitchFamily="18" charset="0"/>
              </a:rPr>
              <a:t> </a:t>
            </a:r>
            <a:r>
              <a:rPr lang="it-IT" sz="2000" dirty="0">
                <a:latin typeface="Cambria" pitchFamily="18" charset="0"/>
              </a:rPr>
              <a:t>soggetti si sono messi in gioco iniziando a bere in modo responsabile</a:t>
            </a:r>
            <a:endParaRPr lang="it-IT" sz="2000" b="1" dirty="0">
              <a:latin typeface="Cambria" pitchFamily="18" charset="0"/>
            </a:endParaRPr>
          </a:p>
          <a:p>
            <a:pPr marL="355600" indent="-355600">
              <a:buFontTx/>
              <a:buChar char="-"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34</a:t>
            </a:r>
            <a:r>
              <a:rPr lang="it-IT" sz="2000" b="1" dirty="0">
                <a:latin typeface="Cambria" pitchFamily="18" charset="0"/>
              </a:rPr>
              <a:t> </a:t>
            </a:r>
            <a:r>
              <a:rPr lang="it-IT" sz="2000" dirty="0">
                <a:latin typeface="Cambria" pitchFamily="18" charset="0"/>
              </a:rPr>
              <a:t>soggetti hanno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terminato</a:t>
            </a:r>
            <a:r>
              <a:rPr lang="it-IT" sz="2000" dirty="0">
                <a:latin typeface="Cambria" pitchFamily="18" charset="0"/>
              </a:rPr>
              <a:t> il </a:t>
            </a:r>
            <a:r>
              <a:rPr lang="it-IT" sz="2000" dirty="0" smtClean="0">
                <a:latin typeface="Cambria" pitchFamily="18" charset="0"/>
              </a:rPr>
              <a:t>percorso</a:t>
            </a:r>
          </a:p>
          <a:p>
            <a:pPr marL="355600"/>
            <a:r>
              <a:rPr lang="it-IT" sz="2000" dirty="0" smtClean="0">
                <a:latin typeface="Cambria" pitchFamily="18" charset="0"/>
              </a:rPr>
              <a:t>(62,96</a:t>
            </a:r>
            <a:r>
              <a:rPr lang="it-IT" sz="2000" dirty="0">
                <a:latin typeface="Cambria" pitchFamily="18" charset="0"/>
              </a:rPr>
              <a:t>%; di cui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21</a:t>
            </a:r>
            <a:r>
              <a:rPr lang="it-IT" sz="2000" dirty="0">
                <a:latin typeface="Cambria" pitchFamily="18" charset="0"/>
              </a:rPr>
              <a:t>m e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13</a:t>
            </a:r>
            <a:r>
              <a:rPr lang="it-IT" sz="2000" dirty="0">
                <a:latin typeface="Cambria" pitchFamily="18" charset="0"/>
              </a:rPr>
              <a:t>f).</a:t>
            </a:r>
          </a:p>
          <a:p>
            <a:endParaRPr lang="it-IT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190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40344" y="1341"/>
            <a:ext cx="1660015" cy="648072"/>
          </a:xfrm>
        </p:spPr>
        <p:txBody>
          <a:bodyPr>
            <a:normAutofit/>
          </a:bodyPr>
          <a:lstStyle/>
          <a:p>
            <a:r>
              <a:rPr lang="it-IT" sz="3600" u="sng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  I dati</a:t>
            </a:r>
            <a:endParaRPr lang="it-IT" sz="3600" u="sng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99476" y="764704"/>
            <a:ext cx="7141627" cy="1152128"/>
          </a:xfrm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r">
              <a:buFontTx/>
              <a:buChar char="-"/>
            </a:pP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Più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del 50%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000" dirty="0"/>
              <a:t>dei soggetti ha portato a termine il </a:t>
            </a:r>
            <a:r>
              <a:rPr lang="it-IT" sz="2000" dirty="0" smtClean="0"/>
              <a:t>progetto.</a:t>
            </a:r>
          </a:p>
          <a:p>
            <a:pPr algn="r">
              <a:buFontTx/>
              <a:buChar char="-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21</a:t>
            </a:r>
            <a:r>
              <a:rPr lang="it-IT" sz="2000" dirty="0"/>
              <a:t> anni: continuità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scarsa</a:t>
            </a:r>
            <a:r>
              <a:rPr lang="it-IT" sz="2000" dirty="0"/>
              <a:t> (33.33%).</a:t>
            </a:r>
          </a:p>
          <a:p>
            <a:pPr algn="r">
              <a:buFontTx/>
              <a:buChar char="-"/>
            </a:pPr>
            <a:r>
              <a:rPr lang="it-IT" sz="2000" dirty="0" smtClean="0"/>
              <a:t>Uguale </a:t>
            </a:r>
            <a:r>
              <a:rPr lang="it-IT" sz="2000" dirty="0"/>
              <a:t>o superiore ai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22</a:t>
            </a:r>
            <a:r>
              <a:rPr lang="it-IT" sz="2000" dirty="0"/>
              <a:t> </a:t>
            </a:r>
            <a:r>
              <a:rPr lang="it-IT" sz="2000" dirty="0" smtClean="0"/>
              <a:t>anni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95%.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FontTx/>
              <a:buChar char="-"/>
            </a:pPr>
            <a:endParaRPr lang="it-IT" sz="2000" dirty="0">
              <a:latin typeface="Cambria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9160" y="1700808"/>
            <a:ext cx="3672408" cy="440120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endParaRPr lang="it-IT" sz="2000" b="1" dirty="0" smtClean="0"/>
          </a:p>
          <a:p>
            <a:pPr algn="just"/>
            <a:endParaRPr lang="it-IT" sz="2000" b="1" dirty="0" smtClean="0"/>
          </a:p>
          <a:p>
            <a:pPr algn="just"/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- Alta</a:t>
            </a:r>
            <a:r>
              <a:rPr lang="it-IT" sz="2000" dirty="0" smtClean="0"/>
              <a:t> </a:t>
            </a:r>
            <a:r>
              <a:rPr lang="it-IT" sz="2000" dirty="0"/>
              <a:t>percentuale di ragazzi che consumano alcol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regolarmente</a:t>
            </a:r>
            <a:r>
              <a:rPr lang="it-IT" sz="2000" dirty="0"/>
              <a:t>;</a:t>
            </a:r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- Nella maggior parte dei casi i  ragazzi sembrano utilizzare l’alcol </a:t>
            </a:r>
            <a:r>
              <a:rPr lang="it-IT" sz="2000" dirty="0"/>
              <a:t>in modo 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moderato</a:t>
            </a:r>
            <a:r>
              <a:rPr lang="it-IT" sz="2000" dirty="0" smtClean="0"/>
              <a:t>;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- Solo pochi giovani dichiarano </a:t>
            </a:r>
            <a:r>
              <a:rPr lang="it-IT" sz="2000" dirty="0"/>
              <a:t>di aver bevuto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cinque o più</a:t>
            </a:r>
            <a:r>
              <a:rPr lang="it-IT" sz="2000" dirty="0"/>
              <a:t> bicchieri d’alcol durante il corso della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stessa serata</a:t>
            </a:r>
            <a:r>
              <a:rPr lang="it-IT" sz="2000" dirty="0"/>
              <a:t>.</a:t>
            </a:r>
          </a:p>
          <a:p>
            <a:pPr algn="just"/>
            <a:endParaRPr lang="it-IT" sz="2000" dirty="0" smtClean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7654" y="2194867"/>
            <a:ext cx="4168801" cy="4104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430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66397222"/>
              </p:ext>
            </p:extLst>
          </p:nvPr>
        </p:nvGraphicFramePr>
        <p:xfrm>
          <a:off x="251520" y="2924944"/>
          <a:ext cx="423159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32685867"/>
              </p:ext>
            </p:extLst>
          </p:nvPr>
        </p:nvGraphicFramePr>
        <p:xfrm>
          <a:off x="4410894" y="2924944"/>
          <a:ext cx="403128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740352" y="6216808"/>
            <a:ext cx="140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Legenda:</a:t>
            </a:r>
          </a:p>
          <a:p>
            <a:r>
              <a:rPr lang="it-IT" sz="1200" dirty="0"/>
              <a:t>6= non ha bevuto</a:t>
            </a:r>
          </a:p>
          <a:p>
            <a:r>
              <a:rPr lang="it-IT" sz="1200" dirty="0" smtClean="0"/>
              <a:t>7= nessun contatto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691680" y="692695"/>
            <a:ext cx="2777640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it-IT" dirty="0" smtClean="0"/>
              <a:t>Ragazzi di 17/18 anni</a:t>
            </a:r>
          </a:p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tendono a non bere</a:t>
            </a:r>
            <a:r>
              <a:rPr lang="it-IT" dirty="0" smtClean="0"/>
              <a:t>,</a:t>
            </a:r>
          </a:p>
          <a:p>
            <a:r>
              <a:rPr lang="it-IT" dirty="0" smtClean="0"/>
              <a:t>Se lo fanno si limitano</a:t>
            </a:r>
          </a:p>
          <a:p>
            <a:r>
              <a:rPr lang="it-IT" dirty="0"/>
              <a:t>a</a:t>
            </a:r>
            <a:r>
              <a:rPr lang="it-IT" dirty="0" smtClean="0"/>
              <a:t>d un paio di bicchieri.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11960" y="692695"/>
            <a:ext cx="3312369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it-IT" dirty="0" smtClean="0"/>
              <a:t>Per i ragazzi di 15/16 anni</a:t>
            </a:r>
          </a:p>
          <a:p>
            <a:pPr algn="r"/>
            <a:r>
              <a:rPr lang="it-IT" dirty="0" smtClean="0"/>
              <a:t>La percentuale di alcol bevuto</a:t>
            </a:r>
          </a:p>
          <a:p>
            <a:pPr algn="r"/>
            <a:r>
              <a:rPr lang="it-IT" dirty="0" smtClean="0"/>
              <a:t>si approssima allo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zero</a:t>
            </a:r>
            <a:r>
              <a:rPr lang="it-IT" dirty="0"/>
              <a:t>.</a:t>
            </a:r>
            <a:endParaRPr lang="it-IT" dirty="0" smtClean="0"/>
          </a:p>
          <a:p>
            <a:pPr algn="r"/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1877"/>
            <a:ext cx="609550" cy="646123"/>
          </a:xfrm>
          <a:prstGeom prst="rect">
            <a:avLst/>
          </a:prstGeom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0075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magin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960439" cy="414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37320" y="199737"/>
            <a:ext cx="6725344" cy="1323439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Conferma delle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aspettative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comuni</a:t>
            </a:r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i giovani bevono principalmente durante il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fine settimana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in compagnia di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amici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magin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1793201"/>
            <a:ext cx="4419599" cy="398434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967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60270"/>
            <a:ext cx="5399431" cy="432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985147" y="363140"/>
            <a:ext cx="7100528" cy="163121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lvl="0" algn="just"/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La 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bevanda prediletta si conferma la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birra</a:t>
            </a:r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, subito 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seguita dai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superalcolici</a:t>
            </a:r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Una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minima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 percentuale di ragazzi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mischia </a:t>
            </a:r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le 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tipologie d’alcol nel corso </a:t>
            </a:r>
            <a:r>
              <a:rPr lang="it-IT" sz="20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di un’uscita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it-IT" sz="2000" dirty="0">
              <a:latin typeface="Cambria" pitchFamily="18" charset="0"/>
              <a:cs typeface="Arial" pitchFamily="34" charset="0"/>
            </a:endParaRPr>
          </a:p>
          <a:p>
            <a:pPr algn="just"/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1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1029514"/>
            <a:ext cx="6156176" cy="4968553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18169" y="476672"/>
            <a:ext cx="2880320" cy="163121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lvl="0" algn="just"/>
            <a:r>
              <a:rPr lang="it-IT" sz="2000" dirty="0" smtClean="0">
                <a:latin typeface="Cambria" pitchFamily="18" charset="0"/>
              </a:rPr>
              <a:t>I ragazzi </a:t>
            </a:r>
            <a:r>
              <a:rPr lang="it-IT" sz="2000" dirty="0">
                <a:latin typeface="Cambria" pitchFamily="18" charset="0"/>
              </a:rPr>
              <a:t>tendono 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bere</a:t>
            </a:r>
            <a:r>
              <a:rPr lang="it-IT" sz="2000" dirty="0">
                <a:latin typeface="Cambria" pitchFamily="18" charset="0"/>
              </a:rPr>
              <a:t> maggiormente se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non</a:t>
            </a:r>
            <a:r>
              <a:rPr lang="it-IT" sz="2000" dirty="0">
                <a:latin typeface="Cambria" pitchFamily="18" charset="0"/>
              </a:rPr>
              <a:t> devono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guidare</a:t>
            </a:r>
            <a:r>
              <a:rPr lang="it-IT" sz="2000" dirty="0">
                <a:latin typeface="Cambria" pitchFamily="18" charset="0"/>
              </a:rPr>
              <a:t> un mezzo di </a:t>
            </a:r>
            <a:r>
              <a:rPr lang="it-IT" sz="2000" dirty="0" smtClean="0">
                <a:latin typeface="Cambria" pitchFamily="18" charset="0"/>
              </a:rPr>
              <a:t>trasporto.</a:t>
            </a:r>
          </a:p>
          <a:p>
            <a:pPr lvl="0" algn="just"/>
            <a:endParaRPr lang="it-IT" sz="2000" dirty="0">
              <a:latin typeface="Cambria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18956" y="1844824"/>
            <a:ext cx="2899631" cy="193899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lvl="0" algn="just"/>
            <a:endParaRPr lang="it-IT" sz="2000" dirty="0" smtClean="0">
              <a:latin typeface="Cambria" pitchFamily="18" charset="0"/>
            </a:endParaRPr>
          </a:p>
          <a:p>
            <a:pPr lvl="0" algn="just"/>
            <a:r>
              <a:rPr lang="it-IT" sz="2000" dirty="0" smtClean="0">
                <a:latin typeface="Cambria" pitchFamily="18" charset="0"/>
              </a:rPr>
              <a:t>Preferiscono </a:t>
            </a:r>
            <a:r>
              <a:rPr lang="it-IT" sz="2000" dirty="0">
                <a:latin typeface="Cambria" pitchFamily="18" charset="0"/>
              </a:rPr>
              <a:t>usare 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mezzi</a:t>
            </a:r>
            <a:r>
              <a:rPr lang="it-IT" sz="2000" dirty="0">
                <a:latin typeface="Cambria" pitchFamily="18" charset="0"/>
              </a:rPr>
              <a:t>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pubblici</a:t>
            </a:r>
            <a:r>
              <a:rPr lang="it-IT" sz="2000" dirty="0">
                <a:latin typeface="Cambria" pitchFamily="18" charset="0"/>
              </a:rPr>
              <a:t>, lasciar guidare gli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amici</a:t>
            </a:r>
            <a:r>
              <a:rPr lang="it-IT" sz="2000" b="1" dirty="0">
                <a:latin typeface="Cambria" pitchFamily="18" charset="0"/>
              </a:rPr>
              <a:t> </a:t>
            </a:r>
            <a:r>
              <a:rPr lang="it-IT" sz="2000" dirty="0">
                <a:latin typeface="Cambria" pitchFamily="18" charset="0"/>
              </a:rPr>
              <a:t>o spostarsi 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piedi</a:t>
            </a:r>
            <a:r>
              <a:rPr lang="it-IT" sz="2000" dirty="0" smtClean="0">
                <a:latin typeface="Cambria" pitchFamily="18" charset="0"/>
              </a:rPr>
              <a:t>.</a:t>
            </a:r>
          </a:p>
          <a:p>
            <a:pPr lvl="0" algn="just"/>
            <a:endParaRPr lang="it-IT" sz="2000" dirty="0">
              <a:latin typeface="Cambria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38267" y="3546444"/>
            <a:ext cx="2880320" cy="286232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lvl="0" algn="just"/>
            <a:endParaRPr lang="it-IT" sz="2000" b="1" dirty="0">
              <a:latin typeface="Cambria" pitchFamily="18" charset="0"/>
            </a:endParaRPr>
          </a:p>
          <a:p>
            <a:pPr lvl="0" algn="just"/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Percentuale</a:t>
            </a:r>
            <a:r>
              <a:rPr lang="it-IT" sz="2000" dirty="0" smtClean="0">
                <a:latin typeface="Cambria" pitchFamily="18" charset="0"/>
              </a:rPr>
              <a:t> </a:t>
            </a:r>
            <a:r>
              <a:rPr lang="it-IT" sz="2000" dirty="0">
                <a:latin typeface="Cambria" pitchFamily="18" charset="0"/>
              </a:rPr>
              <a:t>di ragazzi che tende 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bere</a:t>
            </a:r>
            <a:r>
              <a:rPr lang="it-IT" sz="2000" dirty="0">
                <a:latin typeface="Cambria" pitchFamily="18" charset="0"/>
              </a:rPr>
              <a:t> anche quantità elevate di bevande alcoliche, ponendosi comunque alla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guida</a:t>
            </a:r>
            <a:r>
              <a:rPr lang="it-IT" sz="2000" dirty="0">
                <a:latin typeface="Cambria" pitchFamily="18" charset="0"/>
              </a:rPr>
              <a:t> della propria auto a fine serata.</a:t>
            </a:r>
          </a:p>
          <a:p>
            <a:pPr algn="just"/>
            <a:endParaRPr lang="it-IT" sz="2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0578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Immagin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8072"/>
            <a:ext cx="3460778" cy="277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9672" y="44220"/>
            <a:ext cx="4211228" cy="378565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SINTOMI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it-IT" sz="200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Corrispondenza </a:t>
            </a:r>
            <a:r>
              <a:rPr lang="it-IT" sz="20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dei sintomi dichiarati con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l’esito dell’alcoltest;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Nel 10%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dei casi si 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riscontra una 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discrepanza</a:t>
            </a:r>
            <a:r>
              <a:rPr lang="it-IT" sz="20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i soggetti dichiarano di essersi sentiti “normali” (cioè di non aver avuto sintomi) ma l’esito del test è stato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positivo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pic>
        <p:nvPicPr>
          <p:cNvPr id="8" name="Immagin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82712"/>
            <a:ext cx="3833118" cy="28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60835" y="3645024"/>
            <a:ext cx="3487144" cy="193899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endParaRPr kumimoji="0" lang="it-IT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Non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cambiano molto i sintomi se relazionati alla 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tipologia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d’alcol assunta,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(sono legati alla 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quantità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it-IT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endParaRPr kumimoji="0" lang="it-IT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6" y="6194103"/>
            <a:ext cx="609550" cy="646123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D945-6975-4A8F-9563-B2B1B7AA5DE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599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877</Words>
  <Application>Microsoft Office PowerPoint</Application>
  <PresentationFormat>Presentazione su schermo (4:3)</PresentationFormat>
  <Paragraphs>150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GIOVANI IN SALUTE</vt:lpstr>
      <vt:lpstr>Diapositiva 2</vt:lpstr>
      <vt:lpstr>Diapositiva 3</vt:lpstr>
      <vt:lpstr>   I dati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   Qualche dritta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51</cp:revision>
  <dcterms:created xsi:type="dcterms:W3CDTF">2011-01-25T15:59:55Z</dcterms:created>
  <dcterms:modified xsi:type="dcterms:W3CDTF">2011-03-12T12:57:39Z</dcterms:modified>
</cp:coreProperties>
</file>